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362" r:id="rId3"/>
    <p:sldId id="342" r:id="rId4"/>
    <p:sldId id="382" r:id="rId5"/>
    <p:sldId id="374" r:id="rId6"/>
    <p:sldId id="395" r:id="rId7"/>
    <p:sldId id="380" r:id="rId8"/>
    <p:sldId id="396" r:id="rId9"/>
    <p:sldId id="383" r:id="rId10"/>
    <p:sldId id="381" r:id="rId11"/>
    <p:sldId id="400" r:id="rId12"/>
    <p:sldId id="401" r:id="rId13"/>
    <p:sldId id="398" r:id="rId14"/>
    <p:sldId id="397" r:id="rId15"/>
    <p:sldId id="399" r:id="rId16"/>
    <p:sldId id="386" r:id="rId17"/>
    <p:sldId id="385" r:id="rId18"/>
    <p:sldId id="353" r:id="rId19"/>
    <p:sldId id="394" r:id="rId20"/>
    <p:sldId id="392" r:id="rId21"/>
    <p:sldId id="40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197" autoAdjust="0"/>
    <p:restoredTop sz="90841" autoAdjust="0"/>
  </p:normalViewPr>
  <p:slideViewPr>
    <p:cSldViewPr snapToObjects="1">
      <p:cViewPr>
        <p:scale>
          <a:sx n="100" d="100"/>
          <a:sy n="100" d="100"/>
        </p:scale>
        <p:origin x="-1096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3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Sheet1!$A$1</c:f>
              <c:strCache>
                <c:ptCount val="1"/>
                <c:pt idx="0">
                  <c:v>Increase in disk storage</c:v>
                </c:pt>
              </c:strCache>
            </c:strRef>
          </c:tx>
          <c:cat>
            <c:numRef>
              <c:f>Sheet1!$A$3:$A$8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352.0</c:v>
                </c:pt>
                <c:pt idx="1">
                  <c:v>640.0</c:v>
                </c:pt>
                <c:pt idx="2">
                  <c:v>920.0</c:v>
                </c:pt>
                <c:pt idx="3">
                  <c:v>1260.0</c:v>
                </c:pt>
                <c:pt idx="4">
                  <c:v>1650.0</c:v>
                </c:pt>
                <c:pt idx="5">
                  <c:v>2000.0</c:v>
                </c:pt>
              </c:numCache>
            </c:numRef>
          </c:val>
        </c:ser>
        <c:marker val="1"/>
        <c:axId val="616588520"/>
        <c:axId val="614760184"/>
      </c:lineChart>
      <c:catAx>
        <c:axId val="616588520"/>
        <c:scaling>
          <c:orientation val="minMax"/>
        </c:scaling>
        <c:axPos val="b"/>
        <c:numFmt formatCode="General" sourceLinked="1"/>
        <c:tickLblPos val="nextTo"/>
        <c:crossAx val="614760184"/>
        <c:crosses val="autoZero"/>
        <c:auto val="1"/>
        <c:lblAlgn val="ctr"/>
        <c:lblOffset val="100"/>
      </c:catAx>
      <c:valAx>
        <c:axId val="614760184"/>
        <c:scaling>
          <c:orientation val="minMax"/>
        </c:scaling>
        <c:axPos val="l"/>
        <c:majorGridlines/>
        <c:numFmt formatCode="General" sourceLinked="1"/>
        <c:tickLblPos val="nextTo"/>
        <c:crossAx val="6165885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r>
              <a:rPr lang="en-US"/>
              <a:t>IceCube Software Coordination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r>
              <a:rPr lang="en-US"/>
              <a:t>Dr. Martin Merck</a:t>
            </a:r>
          </a:p>
          <a:p>
            <a:pPr>
              <a:defRPr/>
            </a:pPr>
            <a:r>
              <a:rPr lang="en-US"/>
              <a:t>UW-Madison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230788C0-8FC1-D541-9CCD-8DBE3081B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92E8B631-A8DF-BC4E-9482-9400CE3D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0D903-09A6-FD4E-A380-C92FFFB60888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12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13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14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18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2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20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21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55AE-935C-374D-B9E6-03BDEF50FB37}" type="slidenum">
              <a:rPr lang="en-US">
                <a:latin typeface="Times" charset="0"/>
              </a:rPr>
              <a:pPr/>
              <a:t>9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0229 edit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4" name="Rectangle 50"/>
          <p:cNvSpPr>
            <a:spLocks noGrp="1" noChangeArrowheads="1"/>
          </p:cNvSpPr>
          <p:nvPr/>
        </p:nvSpPr>
        <p:spPr bwMode="auto">
          <a:xfrm>
            <a:off x="2057400" y="533400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Martin Merck</a:t>
            </a:r>
            <a:endParaRPr lang="en-US" b="1" i="0" dirty="0" smtClean="0">
              <a:solidFill>
                <a:schemeClr val="accent6">
                  <a:lumMod val="75000"/>
                </a:schemeClr>
              </a:solidFill>
              <a:latin typeface="Helvetica" pitchFamily="-65" charset="0"/>
            </a:endParaRPr>
          </a:p>
          <a:p>
            <a:pPr algn="ctr">
              <a:defRPr/>
            </a:pP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SAC</a:t>
            </a:r>
            <a:r>
              <a:rPr lang="en-US" b="1" i="0" baseline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 </a:t>
            </a: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Review 2009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Madison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Mai 20</a:t>
            </a:r>
            <a:r>
              <a:rPr lang="en-US" b="1" i="0" baseline="3000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th</a:t>
            </a: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-</a:t>
            </a: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21</a:t>
            </a:r>
            <a:r>
              <a:rPr lang="en-US" b="1" i="0" baseline="3000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st</a:t>
            </a:r>
            <a:r>
              <a:rPr lang="en-US" b="1" i="0" baseline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 </a:t>
            </a: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2009</a:t>
            </a:r>
          </a:p>
        </p:txBody>
      </p:sp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3048" y="2286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8221663" y="6072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658B-6D87-1B4F-9862-DF53870D089F}" type="datetime1">
              <a:rPr lang="en-US" smtClean="0">
                <a:latin typeface="Helvetica" pitchFamily="-65" charset="0"/>
              </a:rPr>
              <a:pPr>
                <a:defRPr/>
              </a:pPr>
              <a:t>5/19/09</a:t>
            </a:fld>
            <a:endParaRPr lang="en-US" dirty="0" smtClean="0">
              <a:latin typeface="Helvetica" pitchFamily="-65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C42E-C9A0-0843-9815-D07C4382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28600"/>
            <a:ext cx="1771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162550" cy="5943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7F3D-E72E-074A-BAEB-0A05F2DE5CC3}" type="datetime1">
              <a:rPr lang="en-US" smtClean="0">
                <a:latin typeface="Helvetica" pitchFamily="-65" charset="0"/>
              </a:rPr>
              <a:pPr>
                <a:defRPr/>
              </a:pPr>
              <a:t>5/19/09</a:t>
            </a:fld>
            <a:endParaRPr lang="en-US" dirty="0" smtClean="0">
              <a:latin typeface="Helvetica" pitchFamily="-65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54E9-D745-8F46-9FBC-5712118D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DD11-882A-3948-8E8C-16BF9E1279C3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7844-DFA8-DB46-A405-66166910F6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63033-5AA9-7D41-9906-012C01858B67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7844-DFA8-DB46-A405-66166910F6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52600"/>
            <a:ext cx="3390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390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579A2-8B91-054F-BB3D-50BC6578EF5C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7844-DFA8-DB46-A405-66166910F6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ECC2F-2A4B-134D-BC57-7EC501122CF8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7844-DFA8-DB46-A405-66166910F6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B42D-7331-EA47-9D3A-8D69C88CF7F0}" type="datetime1">
              <a:rPr lang="en-US" smtClean="0">
                <a:latin typeface="Helvetica" pitchFamily="-65" charset="0"/>
              </a:rPr>
              <a:pPr>
                <a:defRPr/>
              </a:pPr>
              <a:t>5/19/09</a:t>
            </a:fld>
            <a:endParaRPr lang="en-US" dirty="0" smtClean="0">
              <a:latin typeface="Helvetica" pitchFamily="-65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47CD-00CA-8A46-8507-C41E8ACBC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CE89-149C-F14F-9834-2D642E2CC719}" type="datetime1">
              <a:rPr lang="en-US" smtClean="0">
                <a:latin typeface="Helvetica" pitchFamily="-65" charset="0"/>
              </a:rPr>
              <a:pPr>
                <a:defRPr/>
              </a:pPr>
              <a:t>5/19/09</a:t>
            </a:fld>
            <a:endParaRPr lang="en-US" dirty="0" smtClean="0">
              <a:latin typeface="Helvetica" pitchFamily="-65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C205-B7C1-1C49-A68B-E0F437336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21C1-1A06-EB49-9B2F-2A3FB7CEB146}" type="datetime1">
              <a:rPr lang="en-US" smtClean="0">
                <a:latin typeface="Helvetica" pitchFamily="-65" charset="0"/>
              </a:rPr>
              <a:pPr>
                <a:defRPr/>
              </a:pPr>
              <a:t>5/19/09</a:t>
            </a:fld>
            <a:endParaRPr lang="en-US" dirty="0" smtClean="0">
              <a:latin typeface="Helvetica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66FB-D077-F24B-9B8C-D0F60F26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51349-6FED-E64F-A42B-7F9292EEF482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7844-DFA8-DB46-A405-66166910F6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Martin Merck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467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7526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65" charset="0"/>
              </a:defRPr>
            </a:lvl1pPr>
          </a:lstStyle>
          <a:p>
            <a:pPr>
              <a:defRPr/>
            </a:pPr>
            <a:fld id="{AA30695A-3568-4D47-909A-1FBD948B4CA1}" type="datetime1">
              <a:rPr lang="en-US" smtClean="0"/>
              <a:pPr>
                <a:defRPr/>
              </a:pPr>
              <a:t>5/19/09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65" charset="0"/>
              </a:defRPr>
            </a:lvl1pPr>
          </a:lstStyle>
          <a:p>
            <a:pPr>
              <a:defRPr/>
            </a:pPr>
            <a:r>
              <a:rPr lang="en-US" smtClean="0"/>
              <a:t>Martin Merck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65" charset="0"/>
              </a:defRPr>
            </a:lvl1pPr>
          </a:lstStyle>
          <a:p>
            <a:pPr>
              <a:defRPr/>
            </a:pPr>
            <a:fld id="{E5A37844-DFA8-DB46-A405-66166910F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1014413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81000" y="1524000"/>
            <a:ext cx="861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0" y="2743200"/>
            <a:ext cx="1371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SAC Review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Madison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Mai 20</a:t>
            </a:r>
            <a:r>
              <a:rPr lang="en-US" sz="1400" b="1" i="0" baseline="3000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th</a:t>
            </a: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-21</a:t>
            </a:r>
            <a:r>
              <a:rPr lang="en-US" sz="1400" b="1" i="0" baseline="3000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st</a:t>
            </a: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  </a:t>
            </a:r>
            <a:r>
              <a:rPr lang="en-US" sz="1400" b="1" i="0" dirty="0" smtClean="0">
                <a:solidFill>
                  <a:schemeClr val="accent6">
                    <a:lumMod val="75000"/>
                  </a:schemeClr>
                </a:solidFill>
                <a:latin typeface="Helvetica" pitchFamily="-65" charset="0"/>
              </a:rPr>
              <a:t>2009</a:t>
            </a:r>
          </a:p>
          <a:p>
            <a:pPr algn="ctr">
              <a:defRPr/>
            </a:pPr>
            <a:endParaRPr lang="en-US" sz="1400" dirty="0">
              <a:latin typeface="Helvetica" pitchFamily="-65" charset="0"/>
            </a:endParaRPr>
          </a:p>
        </p:txBody>
      </p:sp>
      <p:sp>
        <p:nvSpPr>
          <p:cNvPr id="1053" name="Line 29"/>
          <p:cNvSpPr>
            <a:spLocks noChangeShapeType="1"/>
          </p:cNvSpPr>
          <p:nvPr userDrawn="1"/>
        </p:nvSpPr>
        <p:spPr bwMode="auto">
          <a:xfrm>
            <a:off x="1371600" y="1752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1295400" y="4191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1295400" y="4495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1295400" y="4800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7" name="Oval 33"/>
          <p:cNvSpPr>
            <a:spLocks noChangeArrowheads="1"/>
          </p:cNvSpPr>
          <p:nvPr userDrawn="1"/>
        </p:nvSpPr>
        <p:spPr bwMode="auto">
          <a:xfrm>
            <a:off x="1295400" y="5105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8" name="Oval 34"/>
          <p:cNvSpPr>
            <a:spLocks noChangeArrowheads="1"/>
          </p:cNvSpPr>
          <p:nvPr userDrawn="1"/>
        </p:nvSpPr>
        <p:spPr bwMode="auto">
          <a:xfrm>
            <a:off x="1295400" y="5410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59" name="Oval 35"/>
          <p:cNvSpPr>
            <a:spLocks noChangeArrowheads="1"/>
          </p:cNvSpPr>
          <p:nvPr userDrawn="1"/>
        </p:nvSpPr>
        <p:spPr bwMode="auto">
          <a:xfrm>
            <a:off x="1295400" y="5715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0" name="Oval 36"/>
          <p:cNvSpPr>
            <a:spLocks noChangeArrowheads="1"/>
          </p:cNvSpPr>
          <p:nvPr userDrawn="1"/>
        </p:nvSpPr>
        <p:spPr bwMode="auto">
          <a:xfrm>
            <a:off x="1295400" y="1752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1" name="Oval 37"/>
          <p:cNvSpPr>
            <a:spLocks noChangeArrowheads="1"/>
          </p:cNvSpPr>
          <p:nvPr userDrawn="1"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2" name="Oval 38"/>
          <p:cNvSpPr>
            <a:spLocks noChangeArrowheads="1"/>
          </p:cNvSpPr>
          <p:nvPr userDrawn="1"/>
        </p:nvSpPr>
        <p:spPr bwMode="auto">
          <a:xfrm>
            <a:off x="1295400" y="26670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3" name="Oval 39"/>
          <p:cNvSpPr>
            <a:spLocks noChangeArrowheads="1"/>
          </p:cNvSpPr>
          <p:nvPr userDrawn="1"/>
        </p:nvSpPr>
        <p:spPr bwMode="auto">
          <a:xfrm>
            <a:off x="1295400" y="2971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4" name="Oval 40"/>
          <p:cNvSpPr>
            <a:spLocks noChangeArrowheads="1"/>
          </p:cNvSpPr>
          <p:nvPr userDrawn="1"/>
        </p:nvSpPr>
        <p:spPr bwMode="auto">
          <a:xfrm>
            <a:off x="1295400" y="32766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5" name="Oval 41"/>
          <p:cNvSpPr>
            <a:spLocks noChangeArrowheads="1"/>
          </p:cNvSpPr>
          <p:nvPr userDrawn="1"/>
        </p:nvSpPr>
        <p:spPr bwMode="auto">
          <a:xfrm>
            <a:off x="1295400" y="3581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6" name="Oval 42"/>
          <p:cNvSpPr>
            <a:spLocks noChangeArrowheads="1"/>
          </p:cNvSpPr>
          <p:nvPr userDrawn="1"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  <p:sp>
        <p:nvSpPr>
          <p:cNvPr id="1067" name="Oval 43"/>
          <p:cNvSpPr>
            <a:spLocks noChangeArrowheads="1"/>
          </p:cNvSpPr>
          <p:nvPr userDrawn="1"/>
        </p:nvSpPr>
        <p:spPr bwMode="auto">
          <a:xfrm>
            <a:off x="129540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79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276600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752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Data Management Challenges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343400" y="518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870325" y="5453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5486400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5181600" y="541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4083050" y="5053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880225" y="529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2471738" y="5346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</a:t>
            </a:r>
            <a:br>
              <a:rPr lang="en-US" dirty="0" smtClean="0"/>
            </a:br>
            <a:r>
              <a:rPr lang="en-US" sz="2000" dirty="0" smtClean="0"/>
              <a:t>The central data repository 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pic>
        <p:nvPicPr>
          <p:cNvPr id="8" name="Picture 4" descr="Di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146" y="1772251"/>
            <a:ext cx="1499308" cy="37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ibra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803" y="1639570"/>
            <a:ext cx="2755797" cy="35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340454" y="1752600"/>
            <a:ext cx="298414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404 TB SAN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</a:rPr>
              <a:t>15 high capacity units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</a:rPr>
              <a:t>76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% used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noProof="0" dirty="0" smtClean="0">
                <a:latin typeface="+mn-lt"/>
                <a:ea typeface="ＭＳ Ｐゴシック" pitchFamily="-65" charset="-128"/>
              </a:rPr>
              <a:t>exp/</a:t>
            </a:r>
            <a:r>
              <a:rPr lang="en-US" sz="2800" kern="0" noProof="0" dirty="0" err="1" smtClean="0">
                <a:latin typeface="+mn-lt"/>
                <a:ea typeface="ＭＳ Ｐゴシック" pitchFamily="-65" charset="-128"/>
              </a:rPr>
              <a:t>sim/ana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45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TB user space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Tape library with 1.3 </a:t>
            </a:r>
            <a:r>
              <a:rPr lang="en-US" sz="3200" kern="0" dirty="0" err="1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PByte</a:t>
            </a: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tape capacity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Needs continuous expansion by replacement with newest technology in a 4 year cycle</a:t>
            </a:r>
            <a:b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(assuming 50% disk capacity growth per year)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Waveform Compression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Feature Extraction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pic>
        <p:nvPicPr>
          <p:cNvPr id="10" name="Picture 9" descr="FE_double_counting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21" y="1600200"/>
            <a:ext cx="6783379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Waveform Compression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Feature Extraction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pic>
        <p:nvPicPr>
          <p:cNvPr id="7" name="Picture 6" descr="Overla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00200"/>
            <a:ext cx="65867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Waveform Compression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SLC hit reduction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06439"/>
            <a:ext cx="6991349" cy="479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Waveform Compression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Feature Extraction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752600"/>
            <a:ext cx="6400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Identified several problems with </a:t>
            </a:r>
            <a:r>
              <a:rPr lang="en-US" dirty="0" smtClean="0"/>
              <a:t>Feature Extraction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Splitting of pulses due to waveform templates and selected unfolding algorithm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High  storage usage due to usage of floating point numbers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Some bugs identified during the process</a:t>
            </a:r>
          </a:p>
          <a:p>
            <a:r>
              <a:rPr lang="en-US" dirty="0" smtClean="0">
                <a:latin typeface="Arial"/>
                <a:cs typeface="Arial"/>
              </a:rPr>
              <a:t>High increase of SLC hits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Need of event cleaning due to high number of noise hits</a:t>
            </a:r>
            <a:endParaRPr lang="en-US" dirty="0" smtClean="0">
              <a:latin typeface="Arial"/>
              <a:cs typeface="Arial"/>
            </a:endParaRPr>
          </a:p>
          <a:p>
            <a:pPr lvl="2"/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Waveform Compression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Feature Extraction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752600"/>
            <a:ext cx="64008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Started rewrite of </a:t>
            </a:r>
            <a:r>
              <a:rPr lang="en-US" dirty="0" err="1" smtClean="0"/>
              <a:t>FeatureExtractor</a:t>
            </a:r>
            <a:endParaRPr lang="en-US" dirty="0" smtClean="0"/>
          </a:p>
          <a:p>
            <a:pPr lvl="1"/>
            <a:r>
              <a:rPr lang="en-US" dirty="0" smtClean="0"/>
              <a:t>Analysis of several approaches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Better unfolding algorithms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>
                <a:latin typeface="Arial"/>
                <a:cs typeface="Arial"/>
              </a:rPr>
              <a:t>templates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Several bug fixes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Needs still some time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New ideas needed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Work on SLC hit cleanin</a:t>
            </a:r>
            <a:r>
              <a:rPr lang="en-US" dirty="0" smtClean="0">
                <a:latin typeface="Arial"/>
                <a:cs typeface="Arial"/>
              </a:rPr>
              <a:t>g in progress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Can reuse some algorithms from AMANDA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Some more studies needed to determine potential savings</a:t>
            </a:r>
            <a:endParaRPr lang="en-US" dirty="0" smtClean="0">
              <a:latin typeface="Arial"/>
              <a:cs typeface="Arial"/>
            </a:endParaRPr>
          </a:p>
          <a:p>
            <a:pPr lvl="2"/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Simulation Production</a:t>
            </a:r>
            <a:br>
              <a:rPr lang="en-US" dirty="0" smtClean="0"/>
            </a:br>
            <a:r>
              <a:rPr lang="en-US" sz="2000" dirty="0" smtClean="0"/>
              <a:t>Available GRID resources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752600"/>
            <a:ext cx="64008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Produce </a:t>
            </a:r>
            <a:r>
              <a:rPr lang="en-US" dirty="0" err="1" smtClean="0"/>
              <a:t>MonteCarlo</a:t>
            </a:r>
            <a:r>
              <a:rPr lang="en-US" dirty="0" smtClean="0"/>
              <a:t> dataset for the collaboration</a:t>
            </a:r>
          </a:p>
          <a:p>
            <a:pPr lvl="1"/>
            <a:r>
              <a:rPr lang="en-US" dirty="0" smtClean="0"/>
              <a:t>Signal generation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t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pPr lvl="2"/>
            <a:r>
              <a:rPr lang="en-US" dirty="0" err="1" smtClean="0">
                <a:latin typeface="Arial"/>
                <a:cs typeface="Arial"/>
              </a:rPr>
              <a:t>WIMPs</a:t>
            </a:r>
            <a:endParaRPr lang="en-US" dirty="0" smtClean="0">
              <a:latin typeface="Arial"/>
              <a:cs typeface="Arial"/>
            </a:endParaRPr>
          </a:p>
          <a:p>
            <a:pPr lvl="2"/>
            <a:r>
              <a:rPr lang="en-US" dirty="0" smtClean="0">
                <a:latin typeface="Arial"/>
                <a:cs typeface="Arial"/>
              </a:rPr>
              <a:t>Monopoles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Background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generation</a:t>
            </a:r>
          </a:p>
          <a:p>
            <a:pPr lvl="2"/>
            <a:r>
              <a:rPr lang="en-US" dirty="0" err="1" smtClean="0">
                <a:latin typeface="Arial"/>
                <a:cs typeface="Arial"/>
              </a:rPr>
              <a:t>Muons</a:t>
            </a:r>
            <a:r>
              <a:rPr lang="en-US" dirty="0" smtClean="0">
                <a:latin typeface="Arial"/>
                <a:cs typeface="Arial"/>
              </a:rPr>
              <a:t> from cosmic ray air showers</a:t>
            </a:r>
          </a:p>
          <a:p>
            <a:pPr lvl="3"/>
            <a:r>
              <a:rPr lang="en-US" dirty="0" smtClean="0">
                <a:latin typeface="Arial"/>
                <a:cs typeface="Arial"/>
              </a:rPr>
              <a:t>Need at least 4000 cores for real time simulation</a:t>
            </a:r>
          </a:p>
          <a:p>
            <a:r>
              <a:rPr lang="en-US" dirty="0" smtClean="0">
                <a:latin typeface="Arial"/>
                <a:cs typeface="Arial"/>
              </a:rPr>
              <a:t>Distributed production leveraging GRID resources</a:t>
            </a:r>
          </a:p>
          <a:p>
            <a:pPr lvl="2"/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207536" cy="215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Simulation Production</a:t>
            </a:r>
            <a:br>
              <a:rPr lang="en-US" dirty="0" smtClean="0"/>
            </a:br>
            <a:r>
              <a:rPr lang="en-US" sz="2000" dirty="0" smtClean="0"/>
              <a:t>Available GRID resources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graphicFrame>
        <p:nvGraphicFramePr>
          <p:cNvPr id="8" name="Group 510"/>
          <p:cNvGraphicFramePr>
            <a:graphicFrameLocks noGrp="1"/>
          </p:cNvGraphicFramePr>
          <p:nvPr>
            <p:ph idx="1"/>
          </p:nvPr>
        </p:nvGraphicFramePr>
        <p:xfrm>
          <a:off x="1828800" y="1828800"/>
          <a:ext cx="6157231" cy="4671437"/>
        </p:xfrm>
        <a:graphic>
          <a:graphicData uri="http://schemas.openxmlformats.org/drawingml/2006/table">
            <a:tbl>
              <a:tblPr/>
              <a:tblGrid>
                <a:gridCol w="729343"/>
                <a:gridCol w="1433286"/>
                <a:gridCol w="954254"/>
                <a:gridCol w="760087"/>
                <a:gridCol w="760087"/>
                <a:gridCol w="760087"/>
                <a:gridCol w="760087"/>
              </a:tblGrid>
              <a:tr h="251104">
                <a:tc rowSpan="2">
                  <a:txBody>
                    <a:bodyPr/>
                    <a:lstStyle/>
                    <a:p>
                      <a:pPr marL="292100" marR="0" lvl="0" indent="-2921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Institute</a:t>
                      </a:r>
                      <a:r>
                        <a:rPr lang="en-US" sz="1200" dirty="0" smtClean="0"/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9144" marB="91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Cores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Disk Space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Farm Type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FTE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6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Guaranteed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Available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TB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In-kind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2396">
                <a:tc rowSpan="8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US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UW GLOW (US)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140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800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190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UW NPX2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256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UW CHTC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700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UMD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140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278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PSU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560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LBNL PDSF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50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700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0.20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UDEL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40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136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50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LONI (US)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0.20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rowSpan="8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Germany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Aachen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90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Dortmund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150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300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Dortmund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Mainz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230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400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26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Wuppertal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64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128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17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Wuppertal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150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30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DESY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400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700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Batch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0.40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DESY (DE)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Sweden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SweGrid (SE)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400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Grid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>
                          <a:latin typeface="Arial"/>
                          <a:ea typeface="Calibri"/>
                          <a:cs typeface="Arial"/>
                        </a:rPr>
                        <a:t>0.20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Belgium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Brussels (BE)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dirty="0">
                          <a:latin typeface="Arial"/>
                          <a:ea typeface="Calibri"/>
                          <a:cs typeface="Arial"/>
                        </a:rPr>
                        <a:t>0.20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4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Totals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2,254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5,758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Arial"/>
                        </a:rPr>
                        <a:t>505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Arial"/>
                        </a:rPr>
                        <a:t>4.00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420429" cy="1143000"/>
          </a:xfrm>
        </p:spPr>
        <p:txBody>
          <a:bodyPr/>
          <a:lstStyle/>
          <a:p>
            <a:r>
              <a:rPr lang="en-US" dirty="0" smtClean="0"/>
              <a:t>Data</a:t>
            </a:r>
            <a:r>
              <a:rPr lang="en-US" dirty="0" smtClean="0"/>
              <a:t> Production </a:t>
            </a:r>
            <a:r>
              <a:rPr lang="en-US" dirty="0" smtClean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Steps of central processing</a:t>
            </a:r>
          </a:p>
          <a:p>
            <a:pPr lvl="1"/>
            <a:r>
              <a:rPr lang="en-US" dirty="0" smtClean="0"/>
              <a:t>Level1: unpacking an first guess reconstructions</a:t>
            </a:r>
          </a:p>
          <a:p>
            <a:pPr lvl="1"/>
            <a:r>
              <a:rPr lang="en-US" dirty="0" smtClean="0"/>
              <a:t>Level2: high level reconstructions</a:t>
            </a:r>
          </a:p>
          <a:p>
            <a:r>
              <a:rPr lang="en-US" dirty="0" smtClean="0"/>
              <a:t>Optimize use of limited resources</a:t>
            </a:r>
          </a:p>
          <a:p>
            <a:pPr lvl="1"/>
            <a:r>
              <a:rPr lang="en-US" dirty="0" smtClean="0"/>
              <a:t>Provide high </a:t>
            </a:r>
            <a:r>
              <a:rPr lang="en-US" dirty="0" smtClean="0"/>
              <a:t>level </a:t>
            </a:r>
            <a:r>
              <a:rPr lang="en-US" dirty="0" smtClean="0"/>
              <a:t>reconstructions of tracks, cascades, air showers, EHE events, etc for all types of analysis</a:t>
            </a:r>
          </a:p>
          <a:p>
            <a:r>
              <a:rPr lang="en-US" dirty="0" smtClean="0"/>
              <a:t>Provide analysis ready data in the shortest time possible</a:t>
            </a:r>
          </a:p>
          <a:p>
            <a:r>
              <a:rPr lang="en-US" dirty="0" smtClean="0"/>
              <a:t>Fast feedback to detector operations on analysis level data 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8C5DB91-5526-5C49-BAE0-2F8B20A3F9A6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398537" cy="1143000"/>
          </a:xfrm>
        </p:spPr>
        <p:txBody>
          <a:bodyPr/>
          <a:lstStyle/>
          <a:p>
            <a:r>
              <a:rPr lang="en-US" dirty="0" smtClean="0"/>
              <a:t>Data</a:t>
            </a:r>
            <a:r>
              <a:rPr lang="en-US" dirty="0" smtClean="0"/>
              <a:t> Production </a:t>
            </a:r>
            <a:r>
              <a:rPr lang="en-US" dirty="0" smtClean="0"/>
              <a:t>P</a:t>
            </a:r>
            <a:r>
              <a:rPr lang="en-US" dirty="0" smtClean="0"/>
              <a:t>rocessing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000" dirty="0" smtClean="0"/>
              <a:t>IC40 reconstructions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6C9DC2-1B2F-2B47-91C7-829B6BCF363A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Martin Merck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6202680"/>
            <a:ext cx="6484136" cy="655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9" name="Group 96"/>
          <p:cNvGraphicFramePr>
            <a:graphicFrameLocks/>
          </p:cNvGraphicFramePr>
          <p:nvPr/>
        </p:nvGraphicFramePr>
        <p:xfrm>
          <a:off x="1752600" y="1645920"/>
          <a:ext cx="7013449" cy="4832181"/>
        </p:xfrm>
        <a:graphic>
          <a:graphicData uri="http://schemas.openxmlformats.org/drawingml/2006/table">
            <a:tbl>
              <a:tblPr/>
              <a:tblGrid>
                <a:gridCol w="2904559"/>
                <a:gridCol w="1912759"/>
                <a:gridCol w="2196131"/>
              </a:tblGrid>
              <a:tr h="263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Reconstruction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Percentage of events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CPU time / day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Linefit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100%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SPEFitSingle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100 %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1.0 day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21.3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SPEFit32Paraboloid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4.8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SPEFit32Umbrella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0.6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SPEFit32Bayesian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9 %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3.0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SPEFit16Split (4 times)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3.3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SPEFit16SplitBayesian (4 times)</a:t>
                      </a: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3.8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MPEFit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1.1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MPEFitParaboloid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8.6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SPEFit32PhotorecTrack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1.6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SPEFit32PhotorecEnergy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0.1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MPEFitPhotorecEnergy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0.1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SPE32FitMuE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0.05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MPEFitMuE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66 %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0.05 days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CombinedSPEFitSingle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22 %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0.5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CombinedSPEFitParaboloid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22 %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1.7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JamsSPEFit32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22 %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16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CascadeLlh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(4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30 %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1.2 days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CascadeLlhAmOnly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(4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0.3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CascadeLlhCombined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(2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0.15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EHE (3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Shower front (3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recos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5 %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0.02 days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AE0BA56-6EBA-2B48-81F5-5681E4C75BCF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76400" y="17526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Current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Status</a:t>
            </a:r>
            <a:endParaRPr lang="en-US" sz="28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Projected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Data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and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Computing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Ne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eds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Computing Resources</a:t>
            </a:r>
            <a:endParaRPr lang="en-US" sz="28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Waveform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ompression Progress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Simulation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Production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Data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Production Processing</a:t>
            </a:r>
            <a:endParaRPr lang="en-US" sz="28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Outlook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420429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 storage </a:t>
            </a:r>
            <a:r>
              <a:rPr lang="en-US" dirty="0" smtClean="0"/>
              <a:t>is impacted by higher then expected data volumes. </a:t>
            </a:r>
          </a:p>
          <a:p>
            <a:pPr lvl="1"/>
            <a:r>
              <a:rPr lang="en-US" dirty="0" smtClean="0"/>
              <a:t>Importance of SLC hits has significantly increased with the extension to low energy physics</a:t>
            </a:r>
          </a:p>
          <a:p>
            <a:r>
              <a:rPr lang="en-US" dirty="0" smtClean="0"/>
              <a:t>Simulation and data production centrally managed and providing all datasets for scientific analysis</a:t>
            </a:r>
          </a:p>
          <a:p>
            <a:pPr lvl="1"/>
            <a:r>
              <a:rPr lang="en-US" dirty="0" smtClean="0"/>
              <a:t>Relying heavily on distributed and GRID resources to achieve the goals of MC production</a:t>
            </a:r>
          </a:p>
          <a:p>
            <a:pPr lvl="1"/>
            <a:r>
              <a:rPr lang="en-US" dirty="0" smtClean="0"/>
              <a:t>Centralized data processing leveraging the high speed access to the data in the Madison datacenter </a:t>
            </a:r>
          </a:p>
          <a:p>
            <a:r>
              <a:rPr lang="en-US" dirty="0" smtClean="0"/>
              <a:t>Urgent need to expand storage and computing</a:t>
            </a:r>
          </a:p>
          <a:p>
            <a:pPr lvl="1"/>
            <a:r>
              <a:rPr lang="en-US" dirty="0" smtClean="0"/>
              <a:t>Faster processing needed</a:t>
            </a:r>
          </a:p>
          <a:p>
            <a:pPr lvl="1"/>
            <a:r>
              <a:rPr lang="en-US" dirty="0" smtClean="0"/>
              <a:t>More reserve for unexpected </a:t>
            </a:r>
            <a:r>
              <a:rPr lang="en-US" dirty="0" smtClean="0"/>
              <a:t>reprocessing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8C5DB91-5526-5C49-BAE0-2F8B20A3F9A6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28600"/>
            <a:ext cx="7420429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Need to raise awareness in </a:t>
            </a:r>
            <a:r>
              <a:rPr lang="en-US" dirty="0" smtClean="0"/>
              <a:t>the collaboration of best use of limited resources</a:t>
            </a:r>
            <a:endParaRPr lang="en-US" dirty="0" smtClean="0"/>
          </a:p>
          <a:p>
            <a:pPr lvl="1"/>
            <a:r>
              <a:rPr lang="en-US" dirty="0" smtClean="0"/>
              <a:t>Use online filtering as level3 trigger.</a:t>
            </a:r>
          </a:p>
          <a:p>
            <a:pPr lvl="2"/>
            <a:r>
              <a:rPr lang="en-US" dirty="0" smtClean="0"/>
              <a:t>e.g.</a:t>
            </a:r>
            <a:r>
              <a:rPr lang="en-US" dirty="0" smtClean="0"/>
              <a:t>: Don’t define raw data as hardware triggered data but software filtered data.</a:t>
            </a:r>
            <a:br>
              <a:rPr lang="en-US" dirty="0" smtClean="0"/>
            </a:br>
            <a:r>
              <a:rPr lang="en-US" dirty="0" smtClean="0"/>
              <a:t>(Only write filtered data to tape)</a:t>
            </a:r>
            <a:endParaRPr lang="en-US" dirty="0" smtClean="0"/>
          </a:p>
          <a:p>
            <a:pPr lvl="1"/>
            <a:r>
              <a:rPr lang="en-US" dirty="0" smtClean="0"/>
              <a:t>Earlier reduction of datasets </a:t>
            </a:r>
            <a:r>
              <a:rPr lang="en-US" dirty="0" smtClean="0"/>
              <a:t>with harder cuts</a:t>
            </a:r>
          </a:p>
          <a:p>
            <a:pPr lvl="2"/>
            <a:r>
              <a:rPr lang="en-US" dirty="0" smtClean="0"/>
              <a:t>Efficiency needs to be defined as loss </a:t>
            </a:r>
            <a:r>
              <a:rPr lang="en-US" dirty="0" smtClean="0"/>
              <a:t>at final cut level and not only based on signal efficiency</a:t>
            </a:r>
          </a:p>
          <a:p>
            <a:pPr lvl="1"/>
            <a:r>
              <a:rPr lang="en-US" dirty="0" smtClean="0"/>
              <a:t>Limit </a:t>
            </a:r>
            <a:r>
              <a:rPr lang="en-US" dirty="0" smtClean="0"/>
              <a:t>use of expensive reconstructions to reduce CPU requirements</a:t>
            </a:r>
          </a:p>
          <a:p>
            <a:pPr lvl="2"/>
            <a:r>
              <a:rPr lang="en-US" dirty="0" smtClean="0"/>
              <a:t>More intelligent event cleaning</a:t>
            </a:r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attern recognition </a:t>
            </a:r>
            <a:r>
              <a:rPr lang="en-US" dirty="0" smtClean="0"/>
              <a:t>and event categorization</a:t>
            </a:r>
          </a:p>
          <a:p>
            <a:r>
              <a:rPr lang="en-US" dirty="0" smtClean="0"/>
              <a:t>Lots of ideas, but time and manpower needed to implement</a:t>
            </a:r>
          </a:p>
          <a:p>
            <a:pPr lvl="1"/>
            <a:r>
              <a:rPr lang="en-US" dirty="0" smtClean="0"/>
              <a:t>Competing against exciting discovery potential of physics analysis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8C5DB91-5526-5C49-BAE0-2F8B20A3F9A6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dirty="0" smtClean="0"/>
              <a:t> Status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Available computing resources</a:t>
            </a:r>
            <a:endParaRPr lang="en-US" sz="2000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4876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Datacenter at Madison</a:t>
            </a:r>
          </a:p>
          <a:p>
            <a:pPr lvl="1"/>
            <a:r>
              <a:rPr lang="en-US" dirty="0" smtClean="0"/>
              <a:t>Central data repository for IceCube</a:t>
            </a:r>
          </a:p>
          <a:p>
            <a:pPr lvl="1"/>
            <a:r>
              <a:rPr lang="en-US" dirty="0" smtClean="0"/>
              <a:t>Central compute cluster</a:t>
            </a:r>
          </a:p>
          <a:p>
            <a:pPr lvl="1"/>
            <a:r>
              <a:rPr lang="en-US" dirty="0" smtClean="0"/>
              <a:t>Access and user accounts for the full collaboration</a:t>
            </a:r>
          </a:p>
          <a:p>
            <a:pPr lvl="1"/>
            <a:r>
              <a:rPr lang="en-US" dirty="0" smtClean="0"/>
              <a:t>Central infrastructure services</a:t>
            </a:r>
            <a:br>
              <a:rPr lang="en-US" dirty="0" smtClean="0"/>
            </a:br>
            <a:r>
              <a:rPr lang="en-US" dirty="0" smtClean="0"/>
              <a:t>(DB, WWW, Mail, etc.)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058" y="1540481"/>
            <a:ext cx="2085207" cy="3185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62058" y="3962400"/>
            <a:ext cx="2085207" cy="763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49950" y="4013200"/>
            <a:ext cx="4094050" cy="217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Collaboration contributed computing resources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742950" marR="0" lvl="1" indent="-285750" defTabSz="914400" latinLnBrk="0">
              <a:spcBef>
                <a:spcPct val="20000"/>
              </a:spcBef>
              <a:buClrTx/>
              <a:buSzTx/>
              <a:buFontTx/>
              <a:buChar char="–"/>
              <a:tabLst/>
              <a:defRPr/>
            </a:pPr>
            <a:r>
              <a:rPr lang="en-US" sz="2571" dirty="0" smtClean="0">
                <a:latin typeface="+mn-lt"/>
                <a:ea typeface="ＭＳ Ｐゴシック" pitchFamily="-65" charset="-128"/>
              </a:rPr>
              <a:t>Computing resources for MC production</a:t>
            </a:r>
          </a:p>
          <a:p>
            <a:pPr marL="742950" marR="0" lvl="1" indent="-285750" defTabSz="914400" latinLnBrk="0">
              <a:spcBef>
                <a:spcPct val="20000"/>
              </a:spcBef>
              <a:buClrTx/>
              <a:buSzTx/>
              <a:buFontTx/>
              <a:buChar char="–"/>
              <a:tabLst/>
              <a:defRPr/>
            </a:pPr>
            <a:r>
              <a:rPr lang="en-US" sz="2571" dirty="0" smtClean="0">
                <a:latin typeface="+mn-lt"/>
                <a:ea typeface="ＭＳ Ｐゴシック" pitchFamily="-65" charset="-128"/>
              </a:rPr>
              <a:t>Temporary storage for MC datasets</a:t>
            </a:r>
          </a:p>
          <a:p>
            <a:pPr marL="742950" marR="0" lvl="1" indent="-285750" defTabSz="914400" latinLnBrk="0">
              <a:spcBef>
                <a:spcPct val="20000"/>
              </a:spcBef>
              <a:buClrTx/>
              <a:buSzTx/>
              <a:buFontTx/>
              <a:buChar char="–"/>
              <a:tabLst/>
              <a:defRPr/>
            </a:pPr>
            <a:r>
              <a:rPr lang="en-US" sz="2571" dirty="0" smtClean="0">
                <a:latin typeface="+mn-lt"/>
                <a:ea typeface="ＭＳ Ｐゴシック" pitchFamily="-65" charset="-128"/>
              </a:rPr>
              <a:t>Secondary data storage for European access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9149" y="3962400"/>
            <a:ext cx="4572000" cy="2286000"/>
            <a:chOff x="369149" y="3962400"/>
            <a:chExt cx="4572000" cy="2286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149" y="3962400"/>
              <a:ext cx="4572000" cy="22860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 flipH="1">
              <a:off x="1668779" y="4594014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501140" y="4509342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flipH="1">
              <a:off x="1651858" y="4551696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flipH="1">
              <a:off x="1562977" y="4644834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H="1">
              <a:off x="1067716" y="4585572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>
              <a:off x="2854054" y="4297740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>
              <a:off x="2710144" y="4420509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>
              <a:off x="2837146" y="4420521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H="1">
              <a:off x="2765197" y="4441698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H="1">
              <a:off x="2782141" y="4462875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dirty="0" smtClean="0"/>
              <a:t> Status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Logical view of the IceCube Datacenter</a:t>
            </a:r>
            <a:endParaRPr 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pic>
        <p:nvPicPr>
          <p:cNvPr id="7" name="Picture 4" descr="Data-Center-Ov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164" y="1574339"/>
            <a:ext cx="6335036" cy="48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848600" cy="1143000"/>
          </a:xfrm>
        </p:spPr>
        <p:txBody>
          <a:bodyPr/>
          <a:lstStyle/>
          <a:p>
            <a:r>
              <a:rPr lang="en-US" dirty="0" smtClean="0"/>
              <a:t>Projected</a:t>
            </a:r>
            <a:r>
              <a:rPr lang="en-US" dirty="0" smtClean="0"/>
              <a:t> Data </a:t>
            </a:r>
            <a:r>
              <a:rPr lang="en-US" dirty="0" smtClean="0"/>
              <a:t>and</a:t>
            </a:r>
            <a:r>
              <a:rPr lang="en-US" dirty="0" smtClean="0"/>
              <a:t> Computing </a:t>
            </a:r>
            <a:r>
              <a:rPr lang="en-US" dirty="0" smtClean="0"/>
              <a:t>N</a:t>
            </a:r>
            <a:r>
              <a:rPr lang="en-US" dirty="0" smtClean="0"/>
              <a:t>eeds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Increase in data rate 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76400" y="17526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Raw data files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have increased considerably in size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Adding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SLC readouts increases raw data by a factor of &gt; 2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IC40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~ </a:t>
            </a:r>
            <a:r>
              <a:rPr lang="en-US" sz="2811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325</a:t>
            </a:r>
            <a:r>
              <a:rPr lang="en-US" sz="2800" dirty="0" smtClean="0"/>
              <a:t>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GB / day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IC59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~ 660 GB / day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IC80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~ 1000 GB /day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Compression is useful for limiting satellite transfer needs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SLC hits can’t be compressed after feature extraction and increase processed data volume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Need to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increase storage for analysis datasets and simulation beyond original plan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Some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increase from contingency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Continuous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increase due to </a:t>
            </a:r>
            <a:r>
              <a:rPr lang="en-US" sz="2800" kern="0" noProof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technology evolution and standard replacement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cycle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Simulation resources increased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due to good GRID 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usage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More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MC data to store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Use</a:t>
            </a:r>
            <a:r>
              <a:rPr lang="en-US" sz="28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filtering also on MC data (only partly a reduction)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Projected</a:t>
            </a:r>
            <a:r>
              <a:rPr lang="en-US" dirty="0" smtClean="0"/>
              <a:t> Data </a:t>
            </a:r>
            <a:r>
              <a:rPr lang="en-US" dirty="0" smtClean="0"/>
              <a:t>and</a:t>
            </a:r>
            <a:r>
              <a:rPr lang="en-US" dirty="0" smtClean="0"/>
              <a:t> Computing </a:t>
            </a:r>
            <a:r>
              <a:rPr lang="en-US" dirty="0" smtClean="0"/>
              <a:t>N</a:t>
            </a:r>
            <a:r>
              <a:rPr lang="en-US" dirty="0" smtClean="0"/>
              <a:t>eeds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Increase in data rate </a:t>
            </a:r>
            <a:endParaRPr 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graphicFrame>
        <p:nvGraphicFramePr>
          <p:cNvPr id="7" name="Group 510"/>
          <p:cNvGraphicFramePr>
            <a:graphicFrameLocks noGrp="1"/>
          </p:cNvGraphicFramePr>
          <p:nvPr>
            <p:ph idx="1"/>
          </p:nvPr>
        </p:nvGraphicFramePr>
        <p:xfrm>
          <a:off x="1676399" y="1835596"/>
          <a:ext cx="6781801" cy="3257104"/>
        </p:xfrm>
        <a:graphic>
          <a:graphicData uri="http://schemas.openxmlformats.org/drawingml/2006/table">
            <a:tbl>
              <a:tblPr/>
              <a:tblGrid>
                <a:gridCol w="983509"/>
                <a:gridCol w="1932764"/>
                <a:gridCol w="1932764"/>
                <a:gridCol w="1932764"/>
              </a:tblGrid>
              <a:tr h="34880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1" kern="1200" baseline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IC40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9144" marB="91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IC59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9144" marB="91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IC86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9144" marB="91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23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dirty="0" smtClean="0">
                          <a:latin typeface="Arial"/>
                          <a:ea typeface="Calibri"/>
                          <a:cs typeface="Arial"/>
                        </a:rPr>
                        <a:t>Trigger</a:t>
                      </a:r>
                      <a:r>
                        <a:rPr lang="en-US" sz="900" b="1" baseline="0" dirty="0" smtClean="0">
                          <a:latin typeface="Arial"/>
                          <a:ea typeface="Calibri"/>
                          <a:cs typeface="Arial"/>
                        </a:rPr>
                        <a:t> rate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1200 Hz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1800</a:t>
                      </a:r>
                      <a:r>
                        <a:rPr lang="en-US" sz="1400" baseline="0" dirty="0" smtClean="0"/>
                        <a:t> Hz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2700 Hz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Raw data uncompressed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630</a:t>
                      </a:r>
                      <a:r>
                        <a:rPr lang="en-US" sz="1400" baseline="0" dirty="0" smtClean="0"/>
                        <a:t>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1300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2000 GB/day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Raw</a:t>
                      </a:r>
                      <a:r>
                        <a:rPr lang="en-US" sz="900" b="1" i="0" baseline="0" dirty="0" smtClean="0">
                          <a:latin typeface="+mj-lt"/>
                          <a:ea typeface="Calibri"/>
                          <a:cs typeface="Times New Roman"/>
                        </a:rPr>
                        <a:t> data compressed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325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660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1000 GB/day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Filtered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55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82 GB/day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Level1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70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105 GB/day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Level2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85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200 GB/day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300 GB/day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Storage 1 Year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 TB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120</a:t>
                      </a:r>
                      <a:r>
                        <a:rPr lang="en-US" sz="1400" baseline="0" dirty="0" smtClean="0"/>
                        <a:t> TB</a:t>
                      </a:r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180 TB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Storage </a:t>
                      </a:r>
                      <a:b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5 years Level2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550 TB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Analysis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200 TB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900" b="1" i="0" baseline="0" dirty="0" smtClean="0">
                          <a:latin typeface="+mj-lt"/>
                          <a:ea typeface="Calibri"/>
                          <a:cs typeface="Times New Roman"/>
                        </a:rPr>
                        <a:t> exp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930 TB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900" b="1" i="0" dirty="0" smtClean="0">
                          <a:latin typeface="+mj-lt"/>
                          <a:ea typeface="Calibri"/>
                          <a:cs typeface="Times New Roman"/>
                        </a:rPr>
                        <a:t>Simulation data</a:t>
                      </a:r>
                      <a:endParaRPr lang="en-US" sz="900" b="1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~ 1.1 TB </a:t>
                      </a:r>
                    </a:p>
                  </a:txBody>
                  <a:tcPr marL="73025" marR="73025" marT="8890" marB="88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Projected</a:t>
            </a:r>
            <a:r>
              <a:rPr lang="en-US" dirty="0" smtClean="0"/>
              <a:t> Data </a:t>
            </a:r>
            <a:r>
              <a:rPr lang="en-US" dirty="0" smtClean="0"/>
              <a:t>and</a:t>
            </a:r>
            <a:r>
              <a:rPr lang="en-US" dirty="0" smtClean="0"/>
              <a:t> Computing </a:t>
            </a:r>
            <a:r>
              <a:rPr lang="en-US" dirty="0" smtClean="0"/>
              <a:t>N</a:t>
            </a:r>
            <a:r>
              <a:rPr lang="en-US" dirty="0" smtClean="0"/>
              <a:t>eeds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Increase in data rate </a:t>
            </a:r>
            <a:endParaRPr 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graphicFrame>
        <p:nvGraphicFramePr>
          <p:cNvPr id="9" name="Group 828"/>
          <p:cNvGraphicFramePr>
            <a:graphicFrameLocks/>
          </p:cNvGraphicFramePr>
          <p:nvPr/>
        </p:nvGraphicFramePr>
        <p:xfrm>
          <a:off x="1676398" y="1828800"/>
          <a:ext cx="7010401" cy="2582547"/>
        </p:xfrm>
        <a:graphic>
          <a:graphicData uri="http://schemas.openxmlformats.org/drawingml/2006/table">
            <a:tbl>
              <a:tblPr/>
              <a:tblGrid>
                <a:gridCol w="1269946"/>
                <a:gridCol w="1549456"/>
                <a:gridCol w="1295400"/>
                <a:gridCol w="1143000"/>
                <a:gridCol w="891516"/>
                <a:gridCol w="86108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Tape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storage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Times New Roman"/>
                        </a:rPr>
                        <a:t>Data</a:t>
                      </a:r>
                      <a:r>
                        <a:rPr lang="en-US" sz="1200" b="1" i="0" baseline="0" dirty="0" smtClean="0">
                          <a:latin typeface="Times New Roman"/>
                        </a:rPr>
                        <a:t> accessible from online disk</a:t>
                      </a:r>
                      <a:endParaRPr lang="en-US" sz="1200" b="1" i="0" dirty="0"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Experimental raw data [TB]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Experiment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[TB]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Simulation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{TB]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Analysis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[TB[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Total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[TB]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2010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640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2011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450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120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920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2012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1900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450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160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1260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2013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550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850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1650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2900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650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Projected</a:t>
            </a:r>
            <a:r>
              <a:rPr lang="en-US" dirty="0" smtClean="0"/>
              <a:t> Data </a:t>
            </a:r>
            <a:r>
              <a:rPr lang="en-US" dirty="0" smtClean="0"/>
              <a:t>and</a:t>
            </a:r>
            <a:r>
              <a:rPr lang="en-US" dirty="0" smtClean="0"/>
              <a:t> Computing </a:t>
            </a:r>
            <a:r>
              <a:rPr lang="en-US" dirty="0" smtClean="0"/>
              <a:t>N</a:t>
            </a:r>
            <a:r>
              <a:rPr lang="en-US" dirty="0" smtClean="0"/>
              <a:t>eeds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Increase in data rate </a:t>
            </a:r>
            <a:endParaRPr 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295400" y="1752601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</a:t>
            </a:r>
            <a:br>
              <a:rPr lang="en-US" dirty="0" smtClean="0"/>
            </a:br>
            <a:r>
              <a:rPr lang="en-US" sz="2000" dirty="0" smtClean="0"/>
              <a:t>HPC compute cluster</a:t>
            </a:r>
            <a:endParaRPr lang="en-US" sz="2000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50F011-DBC1-E544-A70C-007FAA4E05FD}" type="datetime1">
              <a:rPr lang="en-US" smtClean="0"/>
              <a:pPr/>
              <a:t>5/19/09</a:t>
            </a:fld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183AD-D140-EC4D-94F1-A217484786F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Merck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80382" y="1752600"/>
            <a:ext cx="29841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HPC compute cluster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64 </a:t>
            </a:r>
            <a:r>
              <a:rPr lang="en-US" sz="3200" kern="0" dirty="0" err="1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4 core Servers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4 </a:t>
            </a:r>
            <a:r>
              <a:rPr lang="en-US" sz="3200" kern="0" dirty="0" err="1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16 core blades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320 </a:t>
            </a:r>
            <a:r>
              <a:rPr lang="en-US" sz="3200" kern="0" dirty="0" err="1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Opteron</a:t>
            </a: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cores (2.3 – 2.4 GHz)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High memory per core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4 </a:t>
            </a:r>
            <a:r>
              <a:rPr lang="en-US" sz="3273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GB</a:t>
            </a:r>
            <a:r>
              <a:rPr lang="en-US" sz="32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Planned extension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32 </a:t>
            </a:r>
            <a:r>
              <a:rPr lang="en-US" sz="3200" kern="0" dirty="0" err="1" smtClean="0"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 8 core Servers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256 </a:t>
            </a:r>
            <a:r>
              <a:rPr lang="en-US" sz="3200" kern="0" dirty="0" err="1" smtClean="0">
                <a:ea typeface="ＭＳ Ｐゴシック" pitchFamily="-65" charset="-128"/>
                <a:cs typeface="ＭＳ Ｐゴシック" pitchFamily="-65" charset="-128"/>
              </a:rPr>
              <a:t>Nethalem</a:t>
            </a: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 cores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3 year replacement cycle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ea typeface="ＭＳ Ｐゴシック" pitchFamily="-65" charset="-128"/>
                <a:cs typeface="ＭＳ Ｐゴシック" pitchFamily="-65" charset="-128"/>
              </a:rPr>
              <a:t>keep 2 generations of clusters for processing and user analysis</a:t>
            </a:r>
            <a:endParaRPr lang="en-US" sz="32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" name="Picture 9" descr="NP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4" y="1536700"/>
            <a:ext cx="3648075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eCube Master">
  <a:themeElements>
    <a:clrScheme name="IceRecWorkshopSumma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eRecWorkshopSum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IceRecWorkshopSum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RecWorkshopSumma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RecWorkshopSumma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RecWorkshopSumma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RecWorkshopSumma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RecWorkshopSumma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RecWorkshopSumma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Templates:IceRecWorkshopSummary.pot</Template>
  <TotalTime>14433</TotalTime>
  <Words>1393</Words>
  <Application>Microsoft PowerPoint</Application>
  <PresentationFormat>On-screen Show (4:3)</PresentationFormat>
  <Paragraphs>455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IceCube Master</vt:lpstr>
      <vt:lpstr>Data Management Challenges</vt:lpstr>
      <vt:lpstr>Agenda</vt:lpstr>
      <vt:lpstr>Current Status Available computing resources</vt:lpstr>
      <vt:lpstr>Current Status Logical view of the IceCube Datacenter</vt:lpstr>
      <vt:lpstr>Projected Data and Computing Needs Increase in data rate </vt:lpstr>
      <vt:lpstr>Projected Data and Computing Needs Increase in data rate </vt:lpstr>
      <vt:lpstr>Projected Data and Computing Needs Increase in data rate </vt:lpstr>
      <vt:lpstr>Projected Data and Computing Needs Increase in data rate </vt:lpstr>
      <vt:lpstr>Computing Resources HPC compute cluster</vt:lpstr>
      <vt:lpstr>Computing Resources The central data repository </vt:lpstr>
      <vt:lpstr>Waveform Compression Progress Feature Extraction</vt:lpstr>
      <vt:lpstr>Waveform Compression Progress Feature Extraction</vt:lpstr>
      <vt:lpstr>Waveform Compression Progress SLC hit reduction</vt:lpstr>
      <vt:lpstr>Waveform Compression Progress Feature Extraction</vt:lpstr>
      <vt:lpstr>Waveform Compression Progress Feature Extraction</vt:lpstr>
      <vt:lpstr>Simulation Production Available GRID resources</vt:lpstr>
      <vt:lpstr>Simulation Production Available GRID resources</vt:lpstr>
      <vt:lpstr>Data Production Processing</vt:lpstr>
      <vt:lpstr>Data Production Processing IC40 reconstructions</vt:lpstr>
      <vt:lpstr>Summary</vt:lpstr>
      <vt:lpstr>Summary</vt:lpstr>
    </vt:vector>
  </TitlesOfParts>
  <Manager/>
  <Company>Martin Merck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 Merck</dc:creator>
  <cp:keywords/>
  <dc:description/>
  <cp:lastModifiedBy>Martin Merck</cp:lastModifiedBy>
  <cp:revision>126</cp:revision>
  <cp:lastPrinted>2009-03-23T18:02:32Z</cp:lastPrinted>
  <dcterms:created xsi:type="dcterms:W3CDTF">2009-05-20T02:58:35Z</dcterms:created>
  <dcterms:modified xsi:type="dcterms:W3CDTF">2009-05-20T03:32:45Z</dcterms:modified>
  <cp:category/>
</cp:coreProperties>
</file>